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90" r:id="rId6"/>
    <p:sldId id="284" r:id="rId7"/>
    <p:sldId id="285" r:id="rId8"/>
    <p:sldId id="286" r:id="rId9"/>
    <p:sldId id="289" r:id="rId10"/>
    <p:sldId id="275" r:id="rId11"/>
    <p:sldId id="283" r:id="rId12"/>
    <p:sldId id="287" r:id="rId13"/>
    <p:sldId id="288" r:id="rId14"/>
    <p:sldId id="263" r:id="rId15"/>
    <p:sldId id="264" r:id="rId16"/>
    <p:sldId id="266" r:id="rId17"/>
    <p:sldId id="278" r:id="rId18"/>
    <p:sldId id="291" r:id="rId19"/>
    <p:sldId id="292" r:id="rId20"/>
    <p:sldId id="293" r:id="rId21"/>
    <p:sldId id="294" r:id="rId22"/>
    <p:sldId id="295" r:id="rId23"/>
    <p:sldId id="296" r:id="rId24"/>
    <p:sldId id="297" r:id="rId25"/>
    <p:sldId id="298" r:id="rId26"/>
    <p:sldId id="262" r:id="rId27"/>
    <p:sldId id="277" r:id="rId28"/>
    <p:sldId id="265" r:id="rId29"/>
    <p:sldId id="273" r:id="rId30"/>
    <p:sldId id="279" r:id="rId31"/>
    <p:sldId id="272" r:id="rId3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680" y="6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14245" y="357504"/>
            <a:ext cx="6707088" cy="857250"/>
          </a:xfrm>
        </p:spPr>
        <p:txBody>
          <a:bodyPr>
            <a:normAutofit fontScale="90000"/>
          </a:bodyPr>
          <a:lstStyle/>
          <a:p>
            <a:pPr algn="l"/>
            <a:r>
              <a:rPr lang="ru-RU" sz="3200" b="1" dirty="0" smtClean="0"/>
              <a:t>Казахский Национальный Университет им. аль-</a:t>
            </a:r>
            <a:r>
              <a:rPr lang="ru-RU" sz="3200" b="1" dirty="0" err="1" smtClean="0"/>
              <a:t>Фараби</a:t>
            </a:r>
            <a:endParaRPr lang="ru-RU" sz="3200" b="1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1335219"/>
            <a:ext cx="6480720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latin typeface="Arial" panose="020B0604020202020204" pitchFamily="34" charset="0"/>
              </a:rPr>
              <a:t>Кафедра политологии и политических технологий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95736" y="2453938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Политические коммуникации</a:t>
            </a:r>
            <a:endParaRPr lang="ru-RU" sz="28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339752" y="3449546"/>
            <a:ext cx="32403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err="1" smtClean="0">
                <a:latin typeface="Arial" panose="020B0604020202020204" pitchFamily="34" charset="0"/>
              </a:rPr>
              <a:t>Абжаппарова</a:t>
            </a:r>
            <a:r>
              <a:rPr lang="ru-RU" sz="2400" b="1" dirty="0" smtClean="0">
                <a:latin typeface="Arial" panose="020B0604020202020204" pitchFamily="34" charset="0"/>
              </a:rPr>
              <a:t> А.А.</a:t>
            </a:r>
          </a:p>
          <a:p>
            <a:r>
              <a:rPr lang="ru-RU" sz="2400" b="1" dirty="0" smtClean="0">
                <a:latin typeface="Arial" panose="020B0604020202020204" pitchFamily="34" charset="0"/>
              </a:rPr>
              <a:t>Старший преподаватель</a:t>
            </a:r>
            <a:endParaRPr lang="ru-RU" sz="2400" b="1" dirty="0">
              <a:latin typeface="Arial" panose="020B0604020202020204" pitchFamily="34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304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3768" y="355507"/>
            <a:ext cx="6203032" cy="857250"/>
          </a:xfrm>
        </p:spPr>
        <p:txBody>
          <a:bodyPr>
            <a:noAutofit/>
          </a:bodyPr>
          <a:lstStyle/>
          <a:p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Модели коммуникации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9622"/>
            <a:ext cx="8229600" cy="33944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altLang="ru-RU" sz="2400" dirty="0"/>
              <a:t>Исследователи разрабатывают различные модели для объяснения коммуникации. </a:t>
            </a:r>
            <a:endParaRPr lang="ru-RU" altLang="ru-RU" sz="2400" dirty="0" smtClean="0"/>
          </a:p>
          <a:p>
            <a:pPr marL="0" indent="0">
              <a:buNone/>
            </a:pPr>
            <a:r>
              <a:rPr lang="ru-RU" altLang="ru-RU" sz="2400" dirty="0" smtClean="0"/>
              <a:t>Каждая </a:t>
            </a:r>
            <a:r>
              <a:rPr lang="ru-RU" altLang="ru-RU" sz="2400" dirty="0"/>
              <a:t>модель, связанная с определенным контекстом, эпохой и научными проектами, действует как перцептивный и когнитивный механизм, который изменяет реальность. Таким образом, любая модель позволяет видеть некоторые аспекты, но, обязательно, скрывая другие</a:t>
            </a:r>
            <a:r>
              <a:rPr lang="en-US" altLang="ru-RU" sz="2400" dirty="0"/>
              <a:t> </a:t>
            </a:r>
            <a:r>
              <a:rPr lang="ru-RU" altLang="ru-RU" sz="2400" dirty="0"/>
              <a:t>.</a:t>
            </a:r>
            <a:endParaRPr lang="en-US" alt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01204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54576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475656" y="205979"/>
            <a:ext cx="7211144" cy="857250"/>
          </a:xfrm>
        </p:spPr>
        <p:txBody>
          <a:bodyPr/>
          <a:lstStyle/>
          <a:p>
            <a:pPr>
              <a:defRPr/>
            </a:pP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Модели коммуникации</a:t>
            </a:r>
            <a:endParaRPr lang="en-US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011" name="Slide Number Placeholder 3"/>
          <p:cNvSpPr>
            <a:spLocks noGrp="1"/>
          </p:cNvSpPr>
          <p:nvPr>
            <p:ph type="sldNum" sz="quarter" idx="1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557213" indent="-2143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8572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2001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1543050" indent="-1714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8859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2288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5717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914650" indent="-171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477DEA44-2793-434E-80C8-83B50CCEE6BE}" type="slidenum">
              <a:rPr lang="en-US" altLang="ru-RU">
                <a:solidFill>
                  <a:srgbClr val="FFFFFF"/>
                </a:solidFill>
              </a:rPr>
              <a:pPr/>
              <a:t>11</a:t>
            </a:fld>
            <a:endParaRPr lang="en-US" altLang="ru-RU">
              <a:solidFill>
                <a:srgbClr val="FFFFFF"/>
              </a:solidFill>
            </a:endParaRPr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1314451" y="1143000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 b="1" dirty="0"/>
              <a:t>Модели</a:t>
            </a:r>
            <a:endParaRPr lang="en-US" sz="1200" b="1" dirty="0"/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6282928" y="1143000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 b="1"/>
              <a:t>Получатель</a:t>
            </a:r>
            <a:endParaRPr lang="en-US" sz="1200" b="1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3669507" y="1143000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 b="1"/>
              <a:t>Отправитель</a:t>
            </a:r>
            <a:endParaRPr lang="en-US" sz="1200" b="1"/>
          </a:p>
        </p:txBody>
      </p:sp>
      <p:sp>
        <p:nvSpPr>
          <p:cNvPr id="100359" name="Rectangle 7"/>
          <p:cNvSpPr>
            <a:spLocks noChangeArrowheads="1"/>
          </p:cNvSpPr>
          <p:nvPr/>
        </p:nvSpPr>
        <p:spPr bwMode="auto">
          <a:xfrm>
            <a:off x="1314451" y="1745457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Трансмиссии</a:t>
            </a:r>
            <a:endParaRPr lang="en-US" sz="1200"/>
          </a:p>
        </p:txBody>
      </p:sp>
      <p:sp>
        <p:nvSpPr>
          <p:cNvPr id="100360" name="Rectangle 8"/>
          <p:cNvSpPr>
            <a:spLocks noChangeArrowheads="1"/>
          </p:cNvSpPr>
          <p:nvPr/>
        </p:nvSpPr>
        <p:spPr bwMode="auto">
          <a:xfrm>
            <a:off x="3669507" y="1745457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Передача смысла</a:t>
            </a:r>
            <a:endParaRPr lang="en-US" sz="1200"/>
          </a:p>
        </p:txBody>
      </p:sp>
      <p:sp>
        <p:nvSpPr>
          <p:cNvPr id="100361" name="Rectangle 9"/>
          <p:cNvSpPr>
            <a:spLocks noChangeArrowheads="1"/>
          </p:cNvSpPr>
          <p:nvPr/>
        </p:nvSpPr>
        <p:spPr bwMode="auto">
          <a:xfrm>
            <a:off x="6282928" y="1745457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Когнитивный </a:t>
            </a:r>
          </a:p>
          <a:p>
            <a:pPr algn="ctr">
              <a:defRPr/>
            </a:pPr>
            <a:r>
              <a:rPr lang="ru-RU" sz="1200"/>
              <a:t>процесс</a:t>
            </a:r>
            <a:endParaRPr lang="en-US" sz="1200"/>
          </a:p>
        </p:txBody>
      </p:sp>
      <p:sp>
        <p:nvSpPr>
          <p:cNvPr id="100362" name="Rectangle 10"/>
          <p:cNvSpPr>
            <a:spLocks noChangeArrowheads="1"/>
          </p:cNvSpPr>
          <p:nvPr/>
        </p:nvSpPr>
        <p:spPr bwMode="auto">
          <a:xfrm>
            <a:off x="1314451" y="2350294"/>
            <a:ext cx="1603772" cy="50125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Экспрессивная/</a:t>
            </a:r>
          </a:p>
          <a:p>
            <a:pPr algn="ctr">
              <a:defRPr/>
            </a:pPr>
            <a:r>
              <a:rPr lang="ru-RU" sz="1200"/>
              <a:t>Ритуальная </a:t>
            </a:r>
            <a:endParaRPr lang="en-US" sz="1200"/>
          </a:p>
        </p:txBody>
      </p:sp>
      <p:sp>
        <p:nvSpPr>
          <p:cNvPr id="100363" name="Rectangle 11"/>
          <p:cNvSpPr>
            <a:spLocks noChangeArrowheads="1"/>
          </p:cNvSpPr>
          <p:nvPr/>
        </p:nvSpPr>
        <p:spPr bwMode="auto">
          <a:xfrm>
            <a:off x="6282928" y="2350294"/>
            <a:ext cx="1603772" cy="50125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Разделяемый опыт</a:t>
            </a:r>
            <a:endParaRPr lang="en-US" sz="1200"/>
          </a:p>
        </p:txBody>
      </p:sp>
      <p:sp>
        <p:nvSpPr>
          <p:cNvPr id="100364" name="Rectangle 12"/>
          <p:cNvSpPr>
            <a:spLocks noChangeArrowheads="1"/>
          </p:cNvSpPr>
          <p:nvPr/>
        </p:nvSpPr>
        <p:spPr bwMode="auto">
          <a:xfrm>
            <a:off x="3669507" y="2400300"/>
            <a:ext cx="1603772" cy="50125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Представление</a:t>
            </a:r>
            <a:endParaRPr lang="en-US" sz="1200"/>
          </a:p>
        </p:txBody>
      </p:sp>
      <p:sp>
        <p:nvSpPr>
          <p:cNvPr id="100365" name="Rectangle 13"/>
          <p:cNvSpPr>
            <a:spLocks noChangeArrowheads="1"/>
          </p:cNvSpPr>
          <p:nvPr/>
        </p:nvSpPr>
        <p:spPr bwMode="auto">
          <a:xfrm>
            <a:off x="1314451" y="3053954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Рекламная</a:t>
            </a:r>
            <a:endParaRPr lang="en-US" sz="1200"/>
          </a:p>
        </p:txBody>
      </p:sp>
      <p:sp>
        <p:nvSpPr>
          <p:cNvPr id="100366" name="Rectangle 14"/>
          <p:cNvSpPr>
            <a:spLocks noChangeArrowheads="1"/>
          </p:cNvSpPr>
          <p:nvPr/>
        </p:nvSpPr>
        <p:spPr bwMode="auto">
          <a:xfrm>
            <a:off x="6282928" y="3002757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Обращение </a:t>
            </a:r>
          </a:p>
          <a:p>
            <a:pPr algn="ctr">
              <a:defRPr/>
            </a:pPr>
            <a:r>
              <a:rPr lang="ru-RU" sz="1200"/>
              <a:t>внимания</a:t>
            </a:r>
            <a:endParaRPr lang="en-US" sz="1200"/>
          </a:p>
        </p:txBody>
      </p:sp>
      <p:sp>
        <p:nvSpPr>
          <p:cNvPr id="100367" name="Rectangle 15"/>
          <p:cNvSpPr>
            <a:spLocks noChangeArrowheads="1"/>
          </p:cNvSpPr>
          <p:nvPr/>
        </p:nvSpPr>
        <p:spPr bwMode="auto">
          <a:xfrm>
            <a:off x="3720703" y="3053954"/>
            <a:ext cx="1604963" cy="501253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Конкурирующее </a:t>
            </a:r>
          </a:p>
          <a:p>
            <a:pPr algn="ctr">
              <a:defRPr/>
            </a:pPr>
            <a:r>
              <a:rPr lang="ru-RU" sz="1200"/>
              <a:t>представление</a:t>
            </a:r>
            <a:endParaRPr lang="en-US" sz="1200"/>
          </a:p>
        </p:txBody>
      </p:sp>
      <p:sp>
        <p:nvSpPr>
          <p:cNvPr id="100368" name="Rectangle 16"/>
          <p:cNvSpPr>
            <a:spLocks noChangeArrowheads="1"/>
          </p:cNvSpPr>
          <p:nvPr/>
        </p:nvSpPr>
        <p:spPr bwMode="auto">
          <a:xfrm>
            <a:off x="3720703" y="3706416"/>
            <a:ext cx="1604963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Кодирование</a:t>
            </a:r>
            <a:endParaRPr lang="en-US" sz="1200"/>
          </a:p>
        </p:txBody>
      </p:sp>
      <p:sp>
        <p:nvSpPr>
          <p:cNvPr id="100369" name="Rectangle 17"/>
          <p:cNvSpPr>
            <a:spLocks noChangeArrowheads="1"/>
          </p:cNvSpPr>
          <p:nvPr/>
        </p:nvSpPr>
        <p:spPr bwMode="auto">
          <a:xfrm>
            <a:off x="1314451" y="3706416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Восприятия</a:t>
            </a:r>
            <a:endParaRPr lang="en-US" sz="1200"/>
          </a:p>
        </p:txBody>
      </p:sp>
      <p:sp>
        <p:nvSpPr>
          <p:cNvPr id="100370" name="Rectangle 18"/>
          <p:cNvSpPr>
            <a:spLocks noChangeArrowheads="1"/>
          </p:cNvSpPr>
          <p:nvPr/>
        </p:nvSpPr>
        <p:spPr bwMode="auto">
          <a:xfrm>
            <a:off x="6282928" y="3706416"/>
            <a:ext cx="1603772" cy="502444"/>
          </a:xfrm>
          <a:prstGeom prst="rect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>
              <a:defRPr/>
            </a:pPr>
            <a:r>
              <a:rPr lang="ru-RU" sz="1200"/>
              <a:t>Декодирование</a:t>
            </a:r>
            <a:endParaRPr lang="en-US" sz="1200"/>
          </a:p>
        </p:txBody>
      </p:sp>
      <p:sp>
        <p:nvSpPr>
          <p:cNvPr id="100371" name="Line 19"/>
          <p:cNvSpPr>
            <a:spLocks noChangeShapeType="1"/>
          </p:cNvSpPr>
          <p:nvPr/>
        </p:nvSpPr>
        <p:spPr bwMode="auto">
          <a:xfrm>
            <a:off x="2892029" y="1997869"/>
            <a:ext cx="777478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2" name="Line 20"/>
          <p:cNvSpPr>
            <a:spLocks noChangeShapeType="1"/>
          </p:cNvSpPr>
          <p:nvPr/>
        </p:nvSpPr>
        <p:spPr bwMode="auto">
          <a:xfrm>
            <a:off x="5273278" y="1997869"/>
            <a:ext cx="984647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3" name="Line 21"/>
          <p:cNvSpPr>
            <a:spLocks noChangeShapeType="1"/>
          </p:cNvSpPr>
          <p:nvPr/>
        </p:nvSpPr>
        <p:spPr bwMode="auto">
          <a:xfrm>
            <a:off x="2944417" y="2601516"/>
            <a:ext cx="725090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4" name="Line 22"/>
          <p:cNvSpPr>
            <a:spLocks noChangeShapeType="1"/>
          </p:cNvSpPr>
          <p:nvPr/>
        </p:nvSpPr>
        <p:spPr bwMode="auto">
          <a:xfrm>
            <a:off x="5273278" y="2601516"/>
            <a:ext cx="984647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5" name="Line 23"/>
          <p:cNvSpPr>
            <a:spLocks noChangeShapeType="1"/>
          </p:cNvSpPr>
          <p:nvPr/>
        </p:nvSpPr>
        <p:spPr bwMode="auto">
          <a:xfrm>
            <a:off x="2944417" y="3253979"/>
            <a:ext cx="725090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6" name="Line 24"/>
          <p:cNvSpPr>
            <a:spLocks noChangeShapeType="1"/>
          </p:cNvSpPr>
          <p:nvPr/>
        </p:nvSpPr>
        <p:spPr bwMode="auto">
          <a:xfrm>
            <a:off x="5325666" y="3253979"/>
            <a:ext cx="932259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7" name="Line 25"/>
          <p:cNvSpPr>
            <a:spLocks noChangeShapeType="1"/>
          </p:cNvSpPr>
          <p:nvPr/>
        </p:nvSpPr>
        <p:spPr bwMode="auto">
          <a:xfrm>
            <a:off x="2944416" y="3957638"/>
            <a:ext cx="776288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sp>
        <p:nvSpPr>
          <p:cNvPr id="100378" name="Line 26"/>
          <p:cNvSpPr>
            <a:spLocks noChangeShapeType="1"/>
          </p:cNvSpPr>
          <p:nvPr/>
        </p:nvSpPr>
        <p:spPr bwMode="auto">
          <a:xfrm>
            <a:off x="5325667" y="3957638"/>
            <a:ext cx="983456" cy="0"/>
          </a:xfrm>
          <a:prstGeom prst="line">
            <a:avLst/>
          </a:prstGeom>
          <a:ln>
            <a:solidFill>
              <a:srgbClr val="0070C0"/>
            </a:solidFill>
            <a:headEnd/>
            <a:tailEnd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endParaRPr lang="ru-RU" sz="1200"/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48" y="22028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370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>
            <a:spLocks noChangeArrowheads="1"/>
          </p:cNvSpPr>
          <p:nvPr/>
        </p:nvSpPr>
        <p:spPr bwMode="auto">
          <a:xfrm>
            <a:off x="1385888" y="183982"/>
            <a:ext cx="6426994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Процессно-информационный (трансмиссионный) подход к коммуникации </a:t>
            </a:r>
            <a:endParaRPr lang="ru-RU" altLang="ru-RU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19" name="Прямоугольник 2"/>
          <p:cNvSpPr>
            <a:spLocks noChangeArrowheads="1"/>
          </p:cNvSpPr>
          <p:nvPr/>
        </p:nvSpPr>
        <p:spPr bwMode="auto">
          <a:xfrm>
            <a:off x="1494235" y="1059656"/>
            <a:ext cx="6101953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- процесс целенаправленного перемещения определенных  объемов информации от одного субъекта к другому, имеющий  определенный эффект.</a:t>
            </a:r>
          </a:p>
        </p:txBody>
      </p:sp>
      <p:sp>
        <p:nvSpPr>
          <p:cNvPr id="9220" name="Прямоугольник 3"/>
          <p:cNvSpPr>
            <a:spLocks noChangeArrowheads="1"/>
          </p:cNvSpPr>
          <p:nvPr/>
        </p:nvSpPr>
        <p:spPr bwMode="auto">
          <a:xfrm>
            <a:off x="1547813" y="1977629"/>
            <a:ext cx="6156722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 - 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намеренное действие источника, выполняемое с целью достижения  определенного результата. </a:t>
            </a:r>
          </a:p>
        </p:txBody>
      </p:sp>
      <p:sp>
        <p:nvSpPr>
          <p:cNvPr id="9221" name="Rectangle 2"/>
          <p:cNvSpPr>
            <a:spLocks noChangeArrowheads="1"/>
          </p:cNvSpPr>
          <p:nvPr/>
        </p:nvSpPr>
        <p:spPr bwMode="auto">
          <a:xfrm>
            <a:off x="1547812" y="2837588"/>
            <a:ext cx="6101954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проблемы коммуникации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процессно-информационная модель интерпретирует как сбои  в процессах обработки потоков информации, являющиеся </a:t>
            </a:r>
            <a:r>
              <a:rPr lang="ru-RU" altLang="ru-RU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следствием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шума, информационных перегрузок или несоответствия структуры и функций информационного взаимодействия целям его инициатора.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1" y="123478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80946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Прямоугольник 1"/>
          <p:cNvSpPr>
            <a:spLocks noChangeArrowheads="1"/>
          </p:cNvSpPr>
          <p:nvPr/>
        </p:nvSpPr>
        <p:spPr bwMode="auto">
          <a:xfrm>
            <a:off x="1385888" y="357188"/>
            <a:ext cx="63722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линейной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 коммуникации имеет место одностороннее взаимодействие без обратной связи. </a:t>
            </a:r>
          </a:p>
        </p:txBody>
      </p:sp>
      <p:sp>
        <p:nvSpPr>
          <p:cNvPr id="10243" name="Rectangle 1"/>
          <p:cNvSpPr>
            <a:spLocks noChangeArrowheads="1"/>
          </p:cNvSpPr>
          <p:nvPr/>
        </p:nvSpPr>
        <p:spPr bwMode="auto">
          <a:xfrm>
            <a:off x="1385888" y="1156217"/>
            <a:ext cx="6372225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Интеракционная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конструкция коммуникации предусматривает наличие обратной связи между источником и получателем, когда последний получает возможность отсылать  встречные сообщения исходному источнику, корректируя его коммуникативные практики.</a:t>
            </a:r>
          </a:p>
        </p:txBody>
      </p:sp>
      <p:sp>
        <p:nvSpPr>
          <p:cNvPr id="10244" name="Прямоугольник 3"/>
          <p:cNvSpPr>
            <a:spLocks noChangeArrowheads="1"/>
          </p:cNvSpPr>
          <p:nvPr/>
        </p:nvSpPr>
        <p:spPr bwMode="auto">
          <a:xfrm>
            <a:off x="1385888" y="2733675"/>
            <a:ext cx="6372225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Трансакционная 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коммуникация  понимается как постоянный, как правило, равноправный диалог, в котором два взаимодействующих субъекта, будучи взаимно заинтересованными в максимальной эффективности взаимодействия, попеременно выступают в качестве источников  и получателей сообщений.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281" y="19548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23403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123478"/>
            <a:ext cx="6563072" cy="1019473"/>
          </a:xfrm>
        </p:spPr>
        <p:txBody>
          <a:bodyPr>
            <a:noAutofit/>
          </a:bodyPr>
          <a:lstStyle/>
          <a:p>
            <a:pPr>
              <a:buFontTx/>
              <a:buChar char="-"/>
            </a:pPr>
            <a: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Структура коммуникативного </a:t>
            </a:r>
            <a:r>
              <a:rPr lang="ru-RU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процесса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491630"/>
            <a:ext cx="8712968" cy="3456384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1. Адресант— лицо, посылающее сообщение (субъект общения).</a:t>
            </a:r>
            <a:b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2. Адресат — лицо, которому направлено сообщение. В организациях источниками и адресатами общения выступают сотрудники организации с их целями, мотивами, знаниями, идеями и т. д.</a:t>
            </a:r>
            <a:b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3. Сообщение — содержание коммуникативного акта.</a:t>
            </a:r>
            <a:b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4. Код — форма, в которой идеи и цели могут быть выражены как «сообщение». Код может включать вербальные средства (т.е. средства естественного языка), математические символы, диаграммы, жесты и т. д.</a:t>
            </a:r>
            <a:b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5. Цель — зачем, ради чего послано сообщение.</a:t>
            </a:r>
            <a:b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6. Канал связи — среда, обеспечивающая связь адресанта с его адресатом. Каналом связи может быть голос, текст, проводная связь, связь через эфир, информационные табло и др.</a:t>
            </a:r>
            <a:b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1500" dirty="0">
                <a:latin typeface="Arial" panose="020B0604020202020204" pitchFamily="34" charset="0"/>
                <a:cs typeface="Arial" panose="020B0604020202020204" pitchFamily="34" charset="0"/>
              </a:rPr>
              <a:t>7. Результат — то достигнуто в итоге общения.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21834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45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195486"/>
            <a:ext cx="6635080" cy="857250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41069" y="1340768"/>
            <a:ext cx="8461755" cy="3802732"/>
          </a:xfrm>
        </p:spPr>
        <p:txBody>
          <a:bodyPr>
            <a:noAutofit/>
          </a:bodyPr>
          <a:lstStyle/>
          <a:p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можно разбить на пять этапов:</a:t>
            </a:r>
          </a:p>
          <a:p>
            <a:pPr lvl="1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I этап — начало обмена информацией</a:t>
            </a:r>
          </a:p>
          <a:p>
            <a:pPr lvl="1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II этап — кодирование или перевод идей адресанта в систематический набор символов</a:t>
            </a:r>
          </a:p>
          <a:p>
            <a:pPr lvl="1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III этап — выбор и передача информации через определенный канал связи</a:t>
            </a:r>
          </a:p>
          <a:p>
            <a:pPr lvl="1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IV этап — декодирование-прием</a:t>
            </a:r>
          </a:p>
          <a:p>
            <a:pPr lvl="1"/>
            <a:r>
              <a:rPr lang="ru-RU" sz="1600" dirty="0">
                <a:latin typeface="Arial" panose="020B0604020202020204" pitchFamily="34" charset="0"/>
                <a:cs typeface="Arial" panose="020B0604020202020204" pitchFamily="34" charset="0"/>
              </a:rPr>
              <a:t>V этап — этап обратной связи или оценки реакции адресата на полученную информацию</a:t>
            </a:r>
          </a:p>
          <a:p>
            <a:pPr lvl="0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 На всех этапах процесса общения могут возникать помехи, искажающие смысл передаваемой информации. Контур обратной связи обеспечивает канал для реакции адресата, позволяющий адресанту определить, был ли получен сигнал, как он был понят и достигнута ли цель общения.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1069" y="142912"/>
            <a:ext cx="1214607" cy="1098947"/>
          </a:xfrm>
          <a:prstGeom prst="rect">
            <a:avLst/>
          </a:prstGeom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2123728" y="123478"/>
            <a:ext cx="6563072" cy="101947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buFontTx/>
              <a:buChar char="-"/>
            </a:pPr>
            <a:r>
              <a:rPr lang="ru-RU" sz="12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1200" b="1" kern="0" dirty="0" smtClean="0">
                <a:solidFill>
                  <a:sysClr val="windowText" lastClr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Этапы коммуникативного процесса </a:t>
            </a:r>
          </a:p>
        </p:txBody>
      </p:sp>
    </p:spTree>
    <p:extLst>
      <p:ext uri="{BB962C8B-B14F-4D97-AF65-F5344CB8AC3E}">
        <p14:creationId xmlns:p14="http://schemas.microsoft.com/office/powerpoint/2010/main" val="1198532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67744" y="389515"/>
            <a:ext cx="6563072" cy="857250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Цели коммуникации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347614"/>
            <a:ext cx="8075240" cy="3394472"/>
          </a:xfrm>
        </p:spPr>
        <p:txBody>
          <a:bodyPr>
            <a:noAutofit/>
          </a:bodyPr>
          <a:lstStyle/>
          <a:p>
            <a:pPr lvl="0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Каждый акт общения обязательно имеет некоторую цель:</a:t>
            </a:r>
          </a:p>
          <a:p>
            <a:pPr lvl="1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что-то сообщить адресату, </a:t>
            </a:r>
          </a:p>
          <a:p>
            <a:pPr lvl="1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воздействовать на отношение адресата к чему- или кому-либо, </a:t>
            </a:r>
          </a:p>
          <a:p>
            <a:pPr lvl="1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заручиться поддержкой адресата </a:t>
            </a:r>
          </a:p>
          <a:p>
            <a:pPr lvl="1"/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повлиять на поведение адресата (например, выполнить указание, предоставить нужную информацию). </a:t>
            </a:r>
          </a:p>
          <a:p>
            <a:pPr lvl="0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Как правило, реальная коммуникация содержит одновременной комбинацию сразу нескольких целей.</a:t>
            </a:r>
          </a:p>
          <a:p>
            <a:pPr lvl="0"/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Эффективность сообщения, посланного адресантом, может быть оценена по тому, в какой мере были достигнуты цели общения.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7818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1109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35696" y="303871"/>
            <a:ext cx="7200800" cy="85725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Компоненты коммуникационного процесса</a:t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0"/>
            <a:ext cx="8579296" cy="37478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1) источник коммуникации (коммуникатор)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2) содержание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3) канал коммуникации 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4) мишень (приемник) </a:t>
            </a:r>
          </a:p>
          <a:p>
            <a:pPr marL="0" indent="0">
              <a:buNone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5) эффект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7882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7400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Модели коммуникации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584" y="1315245"/>
            <a:ext cx="8119864" cy="3146611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 err="1"/>
              <a:t>Дискурсная</a:t>
            </a:r>
            <a:r>
              <a:rPr lang="ru-RU" dirty="0"/>
              <a:t> модель коммуникации.</a:t>
            </a:r>
          </a:p>
          <a:p>
            <a:pPr lvl="0"/>
            <a:r>
              <a:rPr lang="ru-RU" dirty="0"/>
              <a:t>Модель коммуникации с обратной связью.</a:t>
            </a:r>
          </a:p>
          <a:p>
            <a:pPr lvl="0"/>
            <a:r>
              <a:rPr lang="ru-RU" dirty="0"/>
              <a:t>Модель множественного воздействия.</a:t>
            </a:r>
          </a:p>
          <a:p>
            <a:pPr lvl="0"/>
            <a:r>
              <a:rPr lang="ru-RU" dirty="0"/>
              <a:t>Пропагандистская модель коммуникации.</a:t>
            </a:r>
          </a:p>
          <a:p>
            <a:pPr lvl="0"/>
            <a:r>
              <a:rPr lang="ru-RU" dirty="0"/>
              <a:t>Процессуальная модель.</a:t>
            </a:r>
          </a:p>
          <a:p>
            <a:pPr lvl="0"/>
            <a:r>
              <a:rPr lang="ru-RU" dirty="0"/>
              <a:t>Семиотическая модель.</a:t>
            </a:r>
          </a:p>
          <a:p>
            <a:pPr lvl="0"/>
            <a:r>
              <a:rPr lang="ru-RU" dirty="0" err="1"/>
              <a:t>Социетальная</a:t>
            </a:r>
            <a:r>
              <a:rPr lang="ru-RU" dirty="0"/>
              <a:t> модель.</a:t>
            </a:r>
          </a:p>
          <a:p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0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7862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Дискурсная</a:t>
            </a:r>
            <a:r>
              <a:rPr lang="ru-RU" dirty="0" smtClean="0"/>
              <a:t> модель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27699" y="1160470"/>
            <a:ext cx="5226260" cy="567588"/>
          </a:xfrm>
        </p:spPr>
        <p:txBody>
          <a:bodyPr>
            <a:normAutofit fontScale="55000" lnSpcReduction="20000"/>
          </a:bodyPr>
          <a:lstStyle/>
          <a:p>
            <a:r>
              <a:rPr lang="ru-RU" b="1" dirty="0"/>
              <a:t>дискурс = предмет обсуждения + социальная ситуация + идеология.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6266" y="1883677"/>
            <a:ext cx="4429125" cy="312181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9028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051720" y="1653648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/>
              <a:t>Политические коммуникации</a:t>
            </a:r>
            <a:endParaRPr lang="ru-RU" sz="3200" b="1" dirty="0">
              <a:latin typeface="Arial" panose="020B060402020202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475656" y="2767404"/>
            <a:ext cx="7200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Лекция </a:t>
            </a:r>
            <a:r>
              <a:rPr lang="ru-RU" sz="3200" b="1" dirty="0">
                <a:solidFill>
                  <a:srgbClr val="0070C0"/>
                </a:solidFill>
                <a:latin typeface="Arial" panose="020B0604020202020204" pitchFamily="34" charset="0"/>
              </a:rPr>
              <a:t>3</a:t>
            </a:r>
          </a:p>
          <a:p>
            <a:r>
              <a:rPr lang="kk-KZ" sz="3200" dirty="0"/>
              <a:t>Модели политической коммуникации</a:t>
            </a:r>
            <a:endParaRPr lang="ru-RU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834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66126" y="205979"/>
            <a:ext cx="7220673" cy="857250"/>
          </a:xfrm>
        </p:spPr>
        <p:txBody>
          <a:bodyPr>
            <a:normAutofit fontScale="90000"/>
          </a:bodyPr>
          <a:lstStyle/>
          <a:p>
            <a:r>
              <a:rPr lang="ru-RU" dirty="0"/>
              <a:t>Модель коммуникации с обратной связью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584" y="1558392"/>
            <a:ext cx="3399538" cy="3146611"/>
          </a:xfrm>
        </p:spPr>
        <p:txBody>
          <a:bodyPr>
            <a:normAutofit fontScale="62500" lnSpcReduction="20000"/>
          </a:bodyPr>
          <a:lstStyle/>
          <a:p>
            <a:r>
              <a:rPr lang="ru-RU" b="1" dirty="0"/>
              <a:t>Модель коммуникации с обратной связью</a:t>
            </a:r>
            <a:r>
              <a:rPr lang="ru-RU" dirty="0"/>
              <a:t> — это </a:t>
            </a:r>
            <a:r>
              <a:rPr lang="ru-RU" b="1" dirty="0"/>
              <a:t>модель коммуникации</a:t>
            </a:r>
            <a:r>
              <a:rPr lang="ru-RU" dirty="0"/>
              <a:t>, включающий в себя пост-коммуникационные процессы, в частности учитывающий тот факт, что источник может получать информацию о реакции адресата на сообщение.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4121" y="1389936"/>
            <a:ext cx="4511733" cy="318641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0597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7893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/>
              <a:t>Модель множественного воздействия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539552" y="1203598"/>
            <a:ext cx="2732441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Helvetica" panose="020B0604020202020204" pitchFamily="34" charset="0"/>
              </a:rPr>
              <a:t>В</a:t>
            </a:r>
            <a:r>
              <a:rPr lang="ru-RU" sz="2400" dirty="0">
                <a:latin typeface="Helvetica" panose="020B0604020202020204" pitchFamily="34" charset="0"/>
              </a:rPr>
              <a:t> массовой коммуникации может быть несколько источников сообщений и множество адресатов.</a:t>
            </a:r>
            <a:endParaRPr lang="ru-RU" sz="2400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0158" y="1389936"/>
            <a:ext cx="5058577" cy="3197179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85130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03444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Пропагандистская модель коммуникации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563638"/>
            <a:ext cx="3970784" cy="1783324"/>
          </a:xfrm>
        </p:spPr>
        <p:txBody>
          <a:bodyPr>
            <a:noAutofit/>
          </a:bodyPr>
          <a:lstStyle/>
          <a:p>
            <a:r>
              <a:rPr lang="ru-RU" sz="2400" dirty="0" smtClean="0"/>
              <a:t>Это преувеличение тех или иных событий, целью которых является заставить адресата поверить в данную информацию, где адресат зачастую принимает сторону пропагандистов.</a:t>
            </a:r>
            <a:endParaRPr lang="ru-RU" sz="24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159688"/>
            <a:ext cx="3110345" cy="395956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92312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293594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Процессуальная модель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91630"/>
            <a:ext cx="3343427" cy="3146611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Процессуальная модель коммуникации – учитывает </a:t>
            </a:r>
            <a:r>
              <a:rPr lang="ru-RU" dirty="0" err="1"/>
              <a:t>процессуальность</a:t>
            </a:r>
            <a:r>
              <a:rPr lang="ru-RU" dirty="0"/>
              <a:t> процесса распространения и восприятия информации.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6773" y="2000903"/>
            <a:ext cx="5097456" cy="286008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0597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408513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Семиотическая модель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4583" y="1620739"/>
            <a:ext cx="3293552" cy="3146611"/>
          </a:xfrm>
        </p:spPr>
        <p:txBody>
          <a:bodyPr>
            <a:normAutofit fontScale="70000" lnSpcReduction="20000"/>
          </a:bodyPr>
          <a:lstStyle/>
          <a:p>
            <a:r>
              <a:rPr lang="ru-RU" b="1" dirty="0"/>
              <a:t>Основная единица, которой оперирует семиотика, – знак, символ.</a:t>
            </a:r>
            <a:r>
              <a:rPr lang="ru-RU" dirty="0"/>
              <a:t>  </a:t>
            </a:r>
            <a:r>
              <a:rPr lang="ru-RU" b="1" dirty="0"/>
              <a:t>Как дым от костра является знаком костра, так и имидж человека, организации, страны – все это семиотические понятия.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98006" y="1344583"/>
            <a:ext cx="4577093" cy="3104804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20597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966103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205979"/>
            <a:ext cx="6779096" cy="857250"/>
          </a:xfrm>
        </p:spPr>
        <p:txBody>
          <a:bodyPr>
            <a:noAutofit/>
          </a:bodyPr>
          <a:lstStyle/>
          <a:p>
            <a:r>
              <a:rPr lang="ru-RU" sz="3200" b="1" dirty="0" err="1"/>
              <a:t>Социентальная</a:t>
            </a:r>
            <a:r>
              <a:rPr lang="ru-RU" sz="3200" b="1" dirty="0"/>
              <a:t> модель </a:t>
            </a:r>
            <a:r>
              <a:rPr lang="ru-RU" sz="3200" b="1" dirty="0" smtClean="0"/>
              <a:t>коммуникации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239" y="1732960"/>
            <a:ext cx="2788553" cy="3146611"/>
          </a:xfrm>
        </p:spPr>
        <p:txBody>
          <a:bodyPr>
            <a:normAutofit fontScale="92500" lnSpcReduction="10000"/>
          </a:bodyPr>
          <a:lstStyle/>
          <a:p>
            <a:r>
              <a:rPr lang="ru-RU" dirty="0"/>
              <a:t>С</a:t>
            </a:r>
            <a:r>
              <a:rPr lang="ru-RU" dirty="0" smtClean="0"/>
              <a:t>ообщение </a:t>
            </a:r>
            <a:r>
              <a:rPr lang="ru-RU" dirty="0"/>
              <a:t>доставляется не одному получателю, а сообществу получателей, социуму.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7744" y="1259010"/>
            <a:ext cx="4580313" cy="3435235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548" y="205979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460090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Линейная модель коммуникации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Г. </a:t>
            </a:r>
            <a:r>
              <a:rPr lang="ru-RU" sz="2800" b="1" dirty="0" err="1">
                <a:latin typeface="Arial" panose="020B0604020202020204" pitchFamily="34" charset="0"/>
                <a:cs typeface="Arial" panose="020B0604020202020204" pitchFamily="34" charset="0"/>
              </a:rPr>
              <a:t>Лассуэла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1720" y="1200151"/>
            <a:ext cx="6840760" cy="3394472"/>
          </a:xfrm>
        </p:spPr>
        <p:txBody>
          <a:bodyPr>
            <a:normAutofit/>
          </a:bodyPr>
          <a:lstStyle/>
          <a:p>
            <a:r>
              <a:rPr lang="ru-RU" sz="2000" dirty="0"/>
              <a:t>Кто ? (коммуникатор передает сообщение)</a:t>
            </a:r>
          </a:p>
          <a:p>
            <a:r>
              <a:rPr lang="ru-RU" sz="2000" dirty="0"/>
              <a:t>Что? (передается сообщение)</a:t>
            </a:r>
          </a:p>
          <a:p>
            <a:r>
              <a:rPr lang="ru-RU" sz="2000" dirty="0"/>
              <a:t>Как? (осуществляется передача)</a:t>
            </a:r>
          </a:p>
          <a:p>
            <a:r>
              <a:rPr lang="ru-RU" sz="2000" dirty="0"/>
              <a:t>Кому? (направлено сообщение)</a:t>
            </a:r>
          </a:p>
          <a:p>
            <a:r>
              <a:rPr lang="ru-RU" sz="2000" dirty="0"/>
              <a:t>С каким эффектом? (сообщение доставлено)</a:t>
            </a:r>
          </a:p>
          <a:p>
            <a:pPr marL="0" lvl="0" indent="0" algn="ctr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682" y="2729547"/>
            <a:ext cx="8709992" cy="2441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87218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195486"/>
            <a:ext cx="7200800" cy="857250"/>
          </a:xfrm>
        </p:spPr>
        <p:txBody>
          <a:bodyPr>
            <a:noAutofit/>
          </a:bodyPr>
          <a:lstStyle/>
          <a:p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Обрядовая или выражающая (экспрессивная) модель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97796"/>
            <a:ext cx="1214607" cy="1098947"/>
          </a:xfrm>
          <a:prstGeom prst="rect">
            <a:avLst/>
          </a:prstGeom>
        </p:spPr>
      </p:pic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323528" y="1491630"/>
            <a:ext cx="8640960" cy="3394472"/>
          </a:xfrm>
        </p:spPr>
        <p:txBody>
          <a:bodyPr>
            <a:noAutofit/>
          </a:bodyPr>
          <a:lstStyle/>
          <a:p>
            <a:pPr marL="0" indent="0">
              <a:buNone/>
              <a:defRPr/>
            </a:pP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Модель трансляции остается полезной репрезентацией рационального и основного  действия некоторых медиа и их функций (в частности, новостных и рекламных медиа).Данная версия предполагает причинно-следственные отношения и однонаправленный поток.</a:t>
            </a:r>
          </a:p>
          <a:p>
            <a:pPr marL="0" indent="0">
              <a:buNone/>
              <a:defRPr/>
            </a:pPr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Предлагается </a:t>
            </a:r>
            <a:r>
              <a:rPr lang="ru-RU" sz="1800" dirty="0">
                <a:latin typeface="Arial" panose="020B0604020202020204" pitchFamily="34" charset="0"/>
                <a:cs typeface="Arial" panose="020B0604020202020204" pitchFamily="34" charset="0"/>
              </a:rPr>
              <a:t>альтернативный взгляд на коммуникацию (называет его «ритуальным»), согласно которому: «коммуникация связана с такими терминами, как участие, распределение, ассоциация, членство, взаимное доверие… Ритуалистический взгляд акцентирует внимание не на распространении сообщений в пространстве, а утверждает сохранение общества во времени; не передача информации, а представление и поддержание веры и доверия».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4731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95767" y="195486"/>
            <a:ext cx="7056784" cy="857250"/>
          </a:xfrm>
        </p:spPr>
        <p:txBody>
          <a:bodyPr>
            <a:noAutofit/>
          </a:bodyPr>
          <a:lstStyle/>
          <a:p>
            <a:pPr marL="0" lvl="1" algn="ctr"/>
            <a:r>
              <a:rPr lang="ru-RU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Кодирование и декодирование дискурсов медиа: модель восприятия </a:t>
            </a:r>
            <a:endParaRPr lang="" sz="2800" b="1" kern="0" dirty="0">
              <a:solidFill>
                <a:sysClr val="windowText" lastClr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7" y="1419622"/>
            <a:ext cx="8641958" cy="3459831"/>
          </a:xfrm>
        </p:spPr>
        <p:txBody>
          <a:bodyPr>
            <a:normAutofit fontScale="77500" lnSpcReduction="20000"/>
          </a:bodyPr>
          <a:lstStyle/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Суть «подхода восприятия»  состоит в определении атрибута и конструкции смысла (распространяемого медиа) с точки зрения получателя. Сообщения медиа всегда «</a:t>
            </a:r>
            <a:r>
              <a:rPr lang="ru-RU" altLang="ru-RU" sz="2800" dirty="0" err="1">
                <a:latin typeface="Arial" panose="020B0604020202020204" pitchFamily="34" charset="0"/>
                <a:cs typeface="Arial" panose="020B0604020202020204" pitchFamily="34" charset="0"/>
              </a:rPr>
              <a:t>полисемичны</a:t>
            </a:r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» (имеют множество смыслов), они интерпретируются в соответствии с контекстом и культурой получателей. </a:t>
            </a:r>
            <a:endParaRPr lang="ru-RU" altLang="ru-RU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altLang="ru-RU" sz="2800" dirty="0">
                <a:latin typeface="Arial" panose="020B0604020202020204" pitchFamily="34" charset="0"/>
                <a:cs typeface="Arial" panose="020B0604020202020204" pitchFamily="34" charset="0"/>
              </a:rPr>
              <a:t>Среди предвестников анализа восприятия – убедительный вариант критической теории, сформулированный Стюартом Холлом (1980), который подчеркивает стадии трансформации, которые проходят некоторые сообщения медиа от своих истоков до восприятия и интерпретации. </a:t>
            </a:r>
            <a:endParaRPr lang="en-US" altLang="ru-RU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endParaRPr lang="en-US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9548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833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205979"/>
            <a:ext cx="6635080" cy="857250"/>
          </a:xfrm>
        </p:spPr>
        <p:txBody>
          <a:bodyPr>
            <a:noAutofit/>
          </a:bodyPr>
          <a:lstStyle/>
          <a:p>
            <a:r>
              <a:rPr lang="ru-RU" sz="3600" b="1" dirty="0">
                <a:latin typeface="Arial" panose="020B0604020202020204" pitchFamily="34" charset="0"/>
                <a:cs typeface="Arial" panose="020B0604020202020204" pitchFamily="34" charset="0"/>
              </a:rPr>
              <a:t>Кибернетическая модель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Винера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635645"/>
            <a:ext cx="8435280" cy="2958977"/>
          </a:xfrm>
        </p:spPr>
        <p:txBody>
          <a:bodyPr>
            <a:normAutofit fontScale="92500" lnSpcReduction="20000"/>
          </a:bodyPr>
          <a:lstStyle/>
          <a:p>
            <a:pPr marL="0" indent="457200" algn="just">
              <a:lnSpc>
                <a:spcPct val="80000"/>
              </a:lnSpc>
              <a:buNone/>
              <a:defRPr/>
            </a:pP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Суть: любая система работает эффективно, когда она получает информацию о состоянии своих звеньев и на ее основе модернизирует управляющие сигналы. </a:t>
            </a:r>
            <a:endParaRPr lang="ru-RU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57200" algn="just">
              <a:lnSpc>
                <a:spcPct val="80000"/>
              </a:lnSpc>
              <a:buNone/>
              <a:defRPr/>
            </a:pP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457200" algn="just">
              <a:lnSpc>
                <a:spcPct val="80000"/>
              </a:lnSpc>
              <a:spcBef>
                <a:spcPct val="0"/>
              </a:spcBef>
              <a:buNone/>
              <a:defRPr/>
            </a:pPr>
            <a:r>
              <a:rPr lang="ru-RU" i="1" dirty="0">
                <a:latin typeface="Arial" panose="020B0604020202020204" pitchFamily="34" charset="0"/>
                <a:cs typeface="Arial" panose="020B0604020202020204" pitchFamily="34" charset="0"/>
              </a:rPr>
              <a:t>«Информация, поступающая обратно в управляющий центр, стремится противодействовать отклонению управляемой величины от управляющей».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8911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>
                <a:latin typeface="Arial" pitchFamily="34" charset="0"/>
                <a:cs typeface="Arial" pitchFamily="34" charset="0"/>
              </a:rPr>
              <a:t>План лекции</a:t>
            </a:r>
            <a:r>
              <a:rPr lang="" sz="2400" b="1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1200151"/>
            <a:ext cx="6563072" cy="3394472"/>
          </a:xfrm>
        </p:spPr>
        <p:txBody>
          <a:bodyPr>
            <a:normAutofit/>
          </a:bodyPr>
          <a:lstStyle/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Структура коммуникативного процесса.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Этапы коммуникативного </a:t>
            </a:r>
            <a:r>
              <a:rPr lang="ru-RU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проесса</a:t>
            </a: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>
              <a:buFontTx/>
              <a:buChar char="-"/>
            </a:pPr>
            <a:r>
              <a:rPr lang="ru-RU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Модели политической коммуникации</a:t>
            </a: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107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44405" y="513531"/>
            <a:ext cx="6635080" cy="857250"/>
          </a:xfrm>
        </p:spPr>
        <p:txBody>
          <a:bodyPr>
            <a:noAutofit/>
          </a:bodyPr>
          <a:lstStyle/>
          <a:p>
            <a:r>
              <a:rPr lang="ru-RU" sz="3200" b="1" dirty="0">
                <a:latin typeface="Arial" panose="020B0604020202020204" pitchFamily="34" charset="0"/>
                <a:cs typeface="Arial" panose="020B0604020202020204" pitchFamily="34" charset="0"/>
              </a:rPr>
              <a:t>Кибернетическая модель Винера</a:t>
            </a: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635646"/>
            <a:ext cx="8229600" cy="3394472"/>
          </a:xfrm>
        </p:spPr>
        <p:txBody>
          <a:bodyPr>
            <a:noAutofit/>
          </a:bodyPr>
          <a:lstStyle/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Учитывается обратная связь. </a:t>
            </a:r>
            <a:endParaRPr lang="ru-RU" alt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ru-RU" altLang="ru-RU" sz="2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Рассматривается функционирование общественной информации: группы животных имеют мало информации, поскольку члены ее не делятся ею друг с другом; в социуме информации больше, чем у каждого отдельного члена. </a:t>
            </a:r>
            <a:endParaRPr lang="ru-RU" altLang="ru-RU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endParaRPr lang="ru-RU" alt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80000"/>
              </a:lnSpc>
              <a:spcBef>
                <a:spcPct val="0"/>
              </a:spcBef>
            </a:pPr>
            <a:r>
              <a:rPr lang="ru-RU" altLang="ru-RU" sz="2400" dirty="0">
                <a:latin typeface="Arial" panose="020B0604020202020204" pitchFamily="34" charset="0"/>
                <a:cs typeface="Arial" panose="020B0604020202020204" pitchFamily="34" charset="0"/>
              </a:rPr>
              <a:t>Система функционирует эффективно, если ее обратная связь дает достоверную информацию</a:t>
            </a:r>
            <a:r>
              <a:rPr lang="ru-RU" altLang="ru-RU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alt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11400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23728" y="267494"/>
            <a:ext cx="6563072" cy="936103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Использованная литература</a:t>
            </a:r>
            <a:r>
              <a:rPr lang="en-US" sz="27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 </a:t>
            </a:r>
            <a:r>
              <a:rPr lang="ru-RU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>: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  <a:t/>
            </a:r>
            <a:br>
              <a:rPr lang="ru-RU" sz="3600" b="1" dirty="0">
                <a:solidFill>
                  <a:srgbClr val="0070C0"/>
                </a:solidFill>
                <a:latin typeface="Arial" panose="020B0604020202020204" pitchFamily="34" charset="0"/>
              </a:rPr>
            </a:br>
            <a:r>
              <a:rPr lang="en-US" sz="1800" dirty="0"/>
              <a:t>1. </a:t>
            </a:r>
            <a:r>
              <a:rPr lang="en-US" sz="1800" dirty="0" err="1"/>
              <a:t>Aalberg</a:t>
            </a:r>
            <a:r>
              <a:rPr lang="en-US" sz="1800" dirty="0"/>
              <a:t> T. Populist Political Communication in Europe. </a:t>
            </a:r>
            <a:r>
              <a:rPr lang="ru-RU" sz="1800" dirty="0" err="1"/>
              <a:t>Routledge</a:t>
            </a:r>
            <a:r>
              <a:rPr lang="ru-RU" sz="1800" dirty="0"/>
              <a:t>, 2016. — 412 p.</a:t>
            </a:r>
            <a:br>
              <a:rPr lang="ru-RU" sz="1800" dirty="0"/>
            </a:br>
            <a:r>
              <a:rPr lang="ru-RU" sz="1800" dirty="0"/>
              <a:t>2. Политическая коммуникация. Теория, образование, опыт : учеб. пос. : в 2 ч. Ч. 1 : Исследование и преподавание политической коммуникации / З. Ф.  </a:t>
            </a:r>
            <a:r>
              <a:rPr lang="ru-RU" sz="1800" dirty="0" err="1"/>
              <a:t>Хубецова</a:t>
            </a:r>
            <a:r>
              <a:rPr lang="ru-RU" sz="1800" dirty="0"/>
              <a:t> ; науч. ред. С. Г. Корконосенко. — М. : ООО «Смелый дизайнер»,  2017. — 142 с.</a:t>
            </a:r>
            <a:br>
              <a:rPr lang="ru-RU" sz="1800" dirty="0"/>
            </a:br>
            <a:r>
              <a:rPr lang="ru-RU" sz="1800" dirty="0"/>
              <a:t>3. Алексеенко А., </a:t>
            </a:r>
            <a:r>
              <a:rPr lang="ru-RU" sz="1800" dirty="0" err="1"/>
              <a:t>Жусупова</a:t>
            </a:r>
            <a:r>
              <a:rPr lang="ru-RU" sz="1800" dirty="0"/>
              <a:t> А., </a:t>
            </a:r>
            <a:r>
              <a:rPr lang="ru-RU" sz="1800" dirty="0" err="1"/>
              <a:t>Илеуова</a:t>
            </a:r>
            <a:r>
              <a:rPr lang="ru-RU" sz="1800" dirty="0"/>
              <a:t> Г. и др. Социальный портрет современного </a:t>
            </a:r>
            <a:r>
              <a:rPr lang="ru-RU" sz="1800" dirty="0" err="1"/>
              <a:t>казахстанкского</a:t>
            </a:r>
            <a:r>
              <a:rPr lang="ru-RU" sz="1800" dirty="0"/>
              <a:t> общества.- А.: ИМЭП при Фонде Первого Президента, 2015 г. </a:t>
            </a:r>
            <a:br>
              <a:rPr lang="ru-RU" sz="1800" dirty="0"/>
            </a:br>
            <a:r>
              <a:rPr lang="ru-RU" sz="1800" dirty="0"/>
              <a:t>4. </a:t>
            </a:r>
            <a:r>
              <a:rPr lang="en-US" sz="1800" dirty="0" err="1"/>
              <a:t>Drezner</a:t>
            </a:r>
            <a:r>
              <a:rPr lang="ru-RU" sz="1800" dirty="0"/>
              <a:t>, </a:t>
            </a:r>
            <a:r>
              <a:rPr lang="en-US" sz="1800" dirty="0"/>
              <a:t>Daniel and </a:t>
            </a:r>
            <a:r>
              <a:rPr lang="en-US" sz="1800" dirty="0" err="1"/>
              <a:t>Henr</a:t>
            </a:r>
            <a:r>
              <a:rPr lang="en-US" sz="1800" dirty="0"/>
              <a:t> y Farrell</a:t>
            </a:r>
            <a:r>
              <a:rPr lang="ru-RU" sz="1800" dirty="0"/>
              <a:t>. </a:t>
            </a:r>
            <a:r>
              <a:rPr lang="en-US" sz="1800" dirty="0"/>
              <a:t>“The Power an d Politics of Blogs.” In Proceedings of the Annual Meeting of the American Political Science Association, 2014.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5. Анохина Н.В., </a:t>
            </a:r>
            <a:r>
              <a:rPr lang="ru-RU" sz="1800" dirty="0" err="1"/>
              <a:t>Малаканова</a:t>
            </a:r>
            <a:r>
              <a:rPr lang="ru-RU" sz="1800" dirty="0"/>
              <a:t> О.А. Политическая коммуникация // Политический процесс: основные аспекты и способы анализа / под ред. Е.Ю. Мелешкиной. М: "Инфра-М", 2017. 302 с.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35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altLang="x-none" sz="2400" b="1" dirty="0" smtClean="0">
                <a:latin typeface="Arial" pitchFamily="34" charset="0"/>
                <a:cs typeface="Arial" pitchFamily="34" charset="0"/>
              </a:rPr>
              <a:t>Цель исследования:</a:t>
            </a:r>
            <a:endParaRPr lang="ru-RU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19672" y="1200151"/>
            <a:ext cx="7067128" cy="3394472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ru-RU" sz="24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изучить: </a:t>
            </a:r>
            <a:endParaRPr lang="en-US" sz="2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sz="2400" dirty="0" smtClean="0">
                <a:latin typeface="Arial" pitchFamily="34" charset="0"/>
                <a:cs typeface="Arial" pitchFamily="34" charset="0"/>
              </a:rPr>
              <a:t>Структуру и этапы коммуникативного процесса;</a:t>
            </a:r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sz="2400" dirty="0" smtClean="0">
                <a:latin typeface="Arial" pitchFamily="34" charset="0"/>
                <a:cs typeface="Arial" pitchFamily="34" charset="0"/>
              </a:rPr>
              <a:t>Цели и компоненты коммуникативного процесса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;</a:t>
            </a:r>
            <a:endParaRPr lang="" sz="2400" dirty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ru-RU" sz="2400" dirty="0" smtClean="0">
                <a:latin typeface="Arial" pitchFamily="34" charset="0"/>
                <a:cs typeface="Arial" pitchFamily="34" charset="0"/>
              </a:rPr>
              <a:t>Модели коммуникативного процесса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.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392683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120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139702"/>
            <a:ext cx="8229600" cy="857250"/>
          </a:xfrm>
        </p:spPr>
        <p:txBody>
          <a:bodyPr>
            <a:normAutofit fontScale="90000"/>
          </a:bodyPr>
          <a:lstStyle/>
          <a:p>
            <a:r>
              <a:rPr lang="ru-RU" b="1" dirty="0"/>
              <a:t>Модели коммуникации</a:t>
            </a:r>
            <a:r>
              <a:rPr lang="ru-RU" dirty="0"/>
              <a:t> – способы связи, основанные на взаимодействии источника (коммуникатора) и аудитории (реципиента, пользователя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80976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ChangeArrowheads="1"/>
          </p:cNvSpPr>
          <p:nvPr/>
        </p:nvSpPr>
        <p:spPr bwMode="auto">
          <a:xfrm>
            <a:off x="2358807" y="345698"/>
            <a:ext cx="479548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indent="2286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3000" b="1">
                <a:latin typeface="Arial" panose="020B0604020202020204" pitchFamily="34" charset="0"/>
                <a:cs typeface="Times New Roman" panose="02020603050405020304" pitchFamily="18" charset="0"/>
              </a:rPr>
              <a:t>Модели коммуникации</a:t>
            </a: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auto">
          <a:xfrm>
            <a:off x="1656160" y="963782"/>
            <a:ext cx="5886450" cy="28623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Любая модель как путь познания представляет собой попытку отразить явления реального мира в понятиях абстрактной теории. Поскольку модель должна отражать определенные стороны оригинала, то, естественно, построение моделей подчинено задаче наиболее точного отображения его свойств. 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Конструирование и изучение моделей реально существующих явлений осуществляется на предметной, знаковой, структурной, поведенческой основе.</a:t>
            </a:r>
          </a:p>
        </p:txBody>
      </p:sp>
      <p:sp>
        <p:nvSpPr>
          <p:cNvPr id="6148" name="Line 2"/>
          <p:cNvSpPr>
            <a:spLocks noChangeShapeType="1"/>
          </p:cNvSpPr>
          <p:nvPr/>
        </p:nvSpPr>
        <p:spPr bwMode="auto">
          <a:xfrm>
            <a:off x="7747397" y="342900"/>
            <a:ext cx="0" cy="188119"/>
          </a:xfrm>
          <a:prstGeom prst="line">
            <a:avLst/>
          </a:prstGeom>
          <a:noFill/>
          <a:ln w="317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ru-RU" sz="135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651" y="19548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16818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>
            <a:spLocks noChangeArrowheads="1"/>
          </p:cNvSpPr>
          <p:nvPr/>
        </p:nvSpPr>
        <p:spPr bwMode="auto">
          <a:xfrm>
            <a:off x="1547812" y="313253"/>
            <a:ext cx="6101954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22860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«Речь слагается из трех элементов: из самого оратора, из предмета, о котором он говорит, и из лица, к которому он обращается; оно-то и есть конечная цель всего (я разумею слушателя)». (Аристотель. Поэтика.Риторика. СПб, 2000. С.99)</a:t>
            </a: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auto">
          <a:xfrm>
            <a:off x="1656160" y="2445039"/>
            <a:ext cx="5993606" cy="646331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>
                <a:latin typeface="Times New Roman" panose="02020603050405020304" pitchFamily="18" charset="0"/>
                <a:cs typeface="Times New Roman" panose="02020603050405020304" pitchFamily="18" charset="0"/>
              </a:rPr>
              <a:t>Линейную цепь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«ОРАТОР – РЕЧЬ – АУДИТОРИЯ» он рассматривал как основные элементы акта коммуникации.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9548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4367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1601391" y="238244"/>
            <a:ext cx="6103144" cy="1477328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>
                <a:latin typeface="Arial" panose="020B0604020202020204" pitchFamily="34" charset="0"/>
                <a:cs typeface="Times New Roman" panose="02020603050405020304" pitchFamily="18" charset="0"/>
              </a:rPr>
              <a:t>Предметные модели</a:t>
            </a:r>
            <a:r>
              <a:rPr lang="ru-RU" altLang="ru-RU" sz="1800">
                <a:latin typeface="Arial" panose="020B0604020202020204" pitchFamily="34" charset="0"/>
                <a:cs typeface="Times New Roman" panose="02020603050405020304" pitchFamily="18" charset="0"/>
              </a:rPr>
              <a:t> предполагают воспроизведение определенных функциональных характеристик объекта. В частности, в аналоговых моделях оригинал описывается определенными соотношениями.</a:t>
            </a: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auto">
          <a:xfrm>
            <a:off x="1656160" y="1386990"/>
            <a:ext cx="5993606" cy="1200329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i="1">
                <a:latin typeface="Arial" panose="020B0604020202020204" pitchFamily="34" charset="0"/>
                <a:cs typeface="Times New Roman" panose="02020603050405020304" pitchFamily="18" charset="0"/>
              </a:rPr>
              <a:t>В знаковых моделях</a:t>
            </a:r>
            <a:r>
              <a:rPr lang="ru-RU" altLang="ru-RU" sz="1800">
                <a:latin typeface="Arial" panose="020B0604020202020204" pitchFamily="34" charset="0"/>
                <a:cs typeface="Times New Roman" panose="02020603050405020304" pitchFamily="18" charset="0"/>
              </a:rPr>
              <a:t>, построенных на основе естественного или искусственного языка, главным является преобразование знаковых конструкций и их понимание. 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656160" y="2559934"/>
            <a:ext cx="599360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50850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Arial" panose="020B0604020202020204" pitchFamily="34" charset="0"/>
                <a:cs typeface="Times New Roman" panose="02020603050405020304" pitchFamily="18" charset="0"/>
              </a:rPr>
              <a:t>Моделированию подвергается либо структура объекта, либо его поведение.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23478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4964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Прямоугольник 1"/>
          <p:cNvSpPr>
            <a:spLocks noChangeArrowheads="1"/>
          </p:cNvSpPr>
          <p:nvPr/>
        </p:nvSpPr>
        <p:spPr bwMode="auto">
          <a:xfrm>
            <a:off x="1385888" y="250032"/>
            <a:ext cx="637222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Шум – это все, что  добавляется к сигналу или отнимается от него без намерения источника в процессе передачи. 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Шум – любой сигнал, который был получен </a:t>
            </a:r>
            <a:r>
              <a:rPr lang="ru-RU" altLang="ru-RU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рецепиентом</a:t>
            </a:r>
            <a:r>
              <a:rPr lang="ru-RU" altLang="ru-RU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 без ведома источника, или  любая помеха, затрудняющая передачу или декодирование сообщения (Шеннон, </a:t>
            </a:r>
            <a:r>
              <a:rPr lang="ru-RU" altLang="ru-RU" sz="1800" b="1" i="1" dirty="0" err="1">
                <a:latin typeface="Arial" panose="020B0604020202020204" pitchFamily="34" charset="0"/>
                <a:cs typeface="Arial" panose="020B0604020202020204" pitchFamily="34" charset="0"/>
              </a:rPr>
              <a:t>Уивер</a:t>
            </a:r>
            <a:r>
              <a:rPr lang="ru-RU" altLang="ru-RU" sz="1800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endParaRPr lang="ru-RU" altLang="ru-RU" sz="1800" dirty="0"/>
          </a:p>
        </p:txBody>
      </p:sp>
      <p:sp>
        <p:nvSpPr>
          <p:cNvPr id="16387" name="Rectangle 1"/>
          <p:cNvSpPr>
            <a:spLocks noChangeArrowheads="1"/>
          </p:cNvSpPr>
          <p:nvPr/>
        </p:nvSpPr>
        <p:spPr bwMode="auto">
          <a:xfrm>
            <a:off x="1409700" y="1803975"/>
            <a:ext cx="6372225" cy="313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indent="449263" eaLnBrk="0" hangingPunct="0">
              <a:spcBef>
                <a:spcPts val="250"/>
              </a:spcBef>
              <a:buClr>
                <a:schemeClr val="accent1"/>
              </a:buClr>
              <a:buSzPct val="80000"/>
              <a:buFont typeface="Wingdings 2" panose="05020102010507070707" pitchFamily="18" charset="2"/>
              <a:buChar char=""/>
              <a:defRPr sz="2800">
                <a:solidFill>
                  <a:schemeClr val="tx1"/>
                </a:solidFill>
                <a:latin typeface="Verdana" panose="020B0604030504040204" pitchFamily="34" charset="0"/>
              </a:defRPr>
            </a:lvl1pPr>
            <a:lvl2pPr marL="742950" indent="-285750" eaLnBrk="0" hangingPunct="0">
              <a:spcBef>
                <a:spcPts val="250"/>
              </a:spcBef>
              <a:buClr>
                <a:schemeClr val="accent1"/>
              </a:buClr>
              <a:buSzPct val="100000"/>
              <a:buFont typeface="Verdana" panose="020B0604030504040204" pitchFamily="34" charset="0"/>
              <a:buChar char="◦"/>
              <a:defRPr sz="2400">
                <a:solidFill>
                  <a:schemeClr val="tx1"/>
                </a:solidFill>
                <a:latin typeface="Verdana" panose="020B0604030504040204" pitchFamily="34" charset="0"/>
              </a:defRPr>
            </a:lvl2pPr>
            <a:lvl3pPr marL="1143000" indent="-228600" eaLnBrk="0" hangingPunct="0">
              <a:spcBef>
                <a:spcPts val="250"/>
              </a:spcBef>
              <a:buClr>
                <a:srgbClr val="ED3742"/>
              </a:buClr>
              <a:buSzPct val="100000"/>
              <a:buFont typeface="Wingdings 2" panose="05020102010507070707" pitchFamily="18" charset="2"/>
              <a:buChar char=""/>
              <a:defRPr sz="2200">
                <a:solidFill>
                  <a:schemeClr val="tx1"/>
                </a:solidFill>
                <a:latin typeface="Verdana" panose="020B0604030504040204" pitchFamily="34" charset="0"/>
              </a:defRPr>
            </a:lvl3pPr>
            <a:lvl4pPr marL="1600200" indent="-228600" eaLnBrk="0" hangingPunct="0">
              <a:spcBef>
                <a:spcPts val="225"/>
              </a:spcBef>
              <a:buClr>
                <a:srgbClr val="ED3742"/>
              </a:buClr>
              <a:buSzPct val="112000"/>
              <a:buFont typeface="Verdana" panose="020B0604030504040204" pitchFamily="34" charset="0"/>
              <a:buChar char="◦"/>
              <a:defRPr sz="1900">
                <a:solidFill>
                  <a:schemeClr val="tx1"/>
                </a:solidFill>
                <a:latin typeface="Verdana" panose="020B0604030504040204" pitchFamily="34" charset="0"/>
              </a:defRPr>
            </a:lvl4pPr>
            <a:lvl5pPr marL="2057400" indent="-228600" eaLnBrk="0" hangingPunct="0">
              <a:spcBef>
                <a:spcPts val="250"/>
              </a:spcBef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5pPr>
            <a:lvl6pPr marL="25146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6pPr>
            <a:lvl7pPr marL="29718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7pPr>
            <a:lvl8pPr marL="34290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8pPr>
            <a:lvl9pPr marL="3886200" indent="-228600" eaLnBrk="0" fontAlgn="base" hangingPunct="0">
              <a:spcBef>
                <a:spcPts val="250"/>
              </a:spcBef>
              <a:spcAft>
                <a:spcPct val="0"/>
              </a:spcAft>
              <a:buClr>
                <a:srgbClr val="4A85BF"/>
              </a:buClr>
              <a:buSzPct val="100000"/>
              <a:buFont typeface="Wingdings 2" panose="05020102010507070707" pitchFamily="18" charset="2"/>
              <a:buChar char=""/>
              <a:defRPr>
                <a:solidFill>
                  <a:schemeClr val="tx1"/>
                </a:solidFill>
                <a:latin typeface="Verdana" panose="020B0604030504040204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Авторы модели выделили </a:t>
            </a: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две группы шумов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 – механические и  семантические.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Механические шум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ы возникают за счет технических параметров канала.</a:t>
            </a:r>
          </a:p>
          <a:p>
            <a:pPr algn="just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ru-RU" altLang="ru-RU" sz="1800" b="1">
                <a:latin typeface="Times New Roman" panose="02020603050405020304" pitchFamily="18" charset="0"/>
                <a:cs typeface="Times New Roman" panose="02020603050405020304" pitchFamily="18" charset="0"/>
              </a:rPr>
              <a:t>Семантические шумы </a:t>
            </a:r>
            <a:r>
              <a:rPr lang="ru-RU" altLang="ru-RU" sz="1800">
                <a:latin typeface="Times New Roman" panose="02020603050405020304" pitchFamily="18" charset="0"/>
                <a:cs typeface="Times New Roman" panose="02020603050405020304" pitchFamily="18" charset="0"/>
              </a:rPr>
              <a:t>порождаются содержательными или семантическими ошибками, искажениями сообщения при его кодировании/декодировании. Они возникают за счет культурных факторов, неправильного использования языка, фильтров восприятия, связанных с социальной спецификой кодовых систем, применяемых для передачи смыслов источником и получателем сообщения.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483" y="195486"/>
            <a:ext cx="1214607" cy="10989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061384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1191</Words>
  <Application>Microsoft Office PowerPoint</Application>
  <PresentationFormat>Экран (16:9)</PresentationFormat>
  <Paragraphs>135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7" baseType="lpstr">
      <vt:lpstr>Arial</vt:lpstr>
      <vt:lpstr>Calibri</vt:lpstr>
      <vt:lpstr>Helvetica</vt:lpstr>
      <vt:lpstr>Times New Roman</vt:lpstr>
      <vt:lpstr>Verdana</vt:lpstr>
      <vt:lpstr>Тема Office</vt:lpstr>
      <vt:lpstr>Казахский Национальный Университет им. аль-Фараби</vt:lpstr>
      <vt:lpstr>Презентация PowerPoint</vt:lpstr>
      <vt:lpstr>План лекции:</vt:lpstr>
      <vt:lpstr>Цель исследования:</vt:lpstr>
      <vt:lpstr>Модели коммуникации – способы связи, основанные на взаимодействии источника (коммуникатора) и аудитории (реципиента, пользователя).</vt:lpstr>
      <vt:lpstr>Презентация PowerPoint</vt:lpstr>
      <vt:lpstr>Презентация PowerPoint</vt:lpstr>
      <vt:lpstr>Презентация PowerPoint</vt:lpstr>
      <vt:lpstr>Презентация PowerPoint</vt:lpstr>
      <vt:lpstr>Модели коммуникации</vt:lpstr>
      <vt:lpstr>Модели коммуникации</vt:lpstr>
      <vt:lpstr>Презентация PowerPoint</vt:lpstr>
      <vt:lpstr>Презентация PowerPoint</vt:lpstr>
      <vt:lpstr> Структура коммуникативного процесса</vt:lpstr>
      <vt:lpstr> </vt:lpstr>
      <vt:lpstr>Цели коммуникации</vt:lpstr>
      <vt:lpstr>Компоненты коммуникационного процесса </vt:lpstr>
      <vt:lpstr>Модели коммуникации</vt:lpstr>
      <vt:lpstr>Дискурсная модель</vt:lpstr>
      <vt:lpstr>Модель коммуникации с обратной связью</vt:lpstr>
      <vt:lpstr>Модель множественного воздействия</vt:lpstr>
      <vt:lpstr>Пропагандистская модель коммуникации</vt:lpstr>
      <vt:lpstr>Процессуальная модель</vt:lpstr>
      <vt:lpstr>Семиотическая модель</vt:lpstr>
      <vt:lpstr>Социентальная модель коммуникации</vt:lpstr>
      <vt:lpstr>Линейная модель коммуникации  Г. Лассуэла</vt:lpstr>
      <vt:lpstr>Обрядовая или выражающая (экспрессивная) модель</vt:lpstr>
      <vt:lpstr>Кодирование и декодирование дискурсов медиа: модель восприятия </vt:lpstr>
      <vt:lpstr>Кибернетическая модель Винера</vt:lpstr>
      <vt:lpstr>Кибернетическая модель Винера </vt:lpstr>
      <vt:lpstr>      Использованная литература :  1. Aalberg T. Populist Political Communication in Europe. Routledge, 2016. — 412 p. 2. Политическая коммуникация. Теория, образование, опыт : учеб. пос. : в 2 ч. Ч. 1 : Исследование и преподавание политической коммуникации / З. Ф.  Хубецова ; науч. ред. С. Г. Корконосенко. — М. : ООО «Смелый дизайнер»,  2017. — 142 с. 3. Алексеенко А., Жусупова А., Илеуова Г. и др. Социальный портрет современного казахстанкского общества.- А.: ИМЭП при Фонде Первого Президента, 2015 г.  4. Drezner, Daniel and Henr y Farrell. “The Power an d Politics of Blogs.” In Proceedings of the Annual Meeting of the American Political Science Association, 2014. 5. Анохина Н.В., Малаканова О.А. Политическая коммуникация // Политический процесс: основные аспекты и способы анализа / под ред. Е.Ю. Мелешкиной. М: "Инфра-М", 2017. 302 с.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pc</dc:creator>
  <cp:lastModifiedBy>aigul.abzhapparova@gmail.com</cp:lastModifiedBy>
  <cp:revision>52</cp:revision>
  <dcterms:created xsi:type="dcterms:W3CDTF">2019-11-06T03:32:13Z</dcterms:created>
  <dcterms:modified xsi:type="dcterms:W3CDTF">2020-09-28T15:51:43Z</dcterms:modified>
</cp:coreProperties>
</file>